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57" r:id="rId3"/>
    <p:sldId id="272" r:id="rId4"/>
    <p:sldId id="274" r:id="rId5"/>
    <p:sldId id="270" r:id="rId6"/>
    <p:sldId id="260" r:id="rId7"/>
    <p:sldId id="262" r:id="rId8"/>
    <p:sldId id="263" r:id="rId9"/>
    <p:sldId id="264" r:id="rId10"/>
    <p:sldId id="276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5" d="100"/>
          <a:sy n="55" d="100"/>
        </p:scale>
        <p:origin x="-1806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67E2A52-18CA-4FF1-9162-0FACE7D192A1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236347A-BD51-4629-824E-3C74BEF518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6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10.pn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4636" y="476672"/>
            <a:ext cx="6406375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94636" y="4797152"/>
            <a:ext cx="71287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Нет, не ослабнет наша память,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Она навеки нам дана,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Чтоб вновь и вновь могли мы славить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Героев наших </a:t>
            </a:r>
            <a:r>
              <a:rPr lang="ru-RU" sz="2800" b="1" dirty="0" smtClean="0">
                <a:solidFill>
                  <a:srgbClr val="FF0000"/>
                </a:solidFill>
              </a:rPr>
              <a:t>имена!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04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3" y="361480"/>
            <a:ext cx="9133537" cy="6496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7867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Кто такие герои?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Герой </a:t>
            </a:r>
            <a:r>
              <a:rPr lang="ru-RU" dirty="0">
                <a:solidFill>
                  <a:srgbClr val="0070C0"/>
                </a:solidFill>
              </a:rPr>
              <a:t>— это человек, совершивший или совершающий благородные поступки, связанные с риском для его жизни. “Существуют ли герои в сегодняшней России</a:t>
            </a:r>
            <a:r>
              <a:rPr lang="ru-RU" dirty="0" smtClean="0">
                <a:solidFill>
                  <a:srgbClr val="0070C0"/>
                </a:solidFill>
              </a:rPr>
              <a:t>?” Герои </a:t>
            </a:r>
            <a:r>
              <a:rPr lang="ru-RU" dirty="0">
                <a:solidFill>
                  <a:srgbClr val="0070C0"/>
                </a:solidFill>
              </a:rPr>
              <a:t>существуют везде, где </a:t>
            </a:r>
            <a:r>
              <a:rPr lang="ru-RU" dirty="0" smtClean="0">
                <a:solidFill>
                  <a:srgbClr val="0070C0"/>
                </a:solidFill>
              </a:rPr>
              <a:t>есть человек.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074" name="Picture 2" descr="http://www.mega-art08.com/Geroi_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3501008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8508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433" y="620688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ИСТОРИЯ ПРАЗДНИКА.</a:t>
            </a:r>
          </a:p>
          <a:p>
            <a:pPr algn="ctr"/>
            <a:endParaRPr lang="en-US" sz="2000" b="1" dirty="0" smtClean="0"/>
          </a:p>
          <a:p>
            <a:r>
              <a:rPr lang="ru-RU" sz="2000" b="1" dirty="0" smtClean="0"/>
              <a:t>	9 </a:t>
            </a:r>
            <a:r>
              <a:rPr lang="ru-RU" sz="2000" b="1" dirty="0"/>
              <a:t>декабря День Героев Отечества в России - это памятная дата, которая отмечается в нашей стране ежегодно 9 декабря. Она установлена Федеральным законом Российской Федерации № 22-ФЗ от 28 февраля 2007 года «О внесении изменения в статью 1-1 Федерального закона «О днях воинской славы и памятных датах России». </a:t>
            </a:r>
            <a:endParaRPr lang="ru-RU" sz="2000" b="1" dirty="0" smtClean="0"/>
          </a:p>
          <a:p>
            <a:r>
              <a:rPr lang="ru-RU" sz="2000" b="1" dirty="0" smtClean="0"/>
              <a:t>	Эта </a:t>
            </a:r>
            <a:r>
              <a:rPr lang="ru-RU" sz="2000" b="1" dirty="0"/>
              <a:t>декабрьская дата приурочена к выдающемуся событию эпохи правления императрицы Екатерины II — в 1769 году она учредила орден Святого Георгия Победоносца. </a:t>
            </a:r>
            <a:endParaRPr lang="ru-RU" sz="2000" b="1" dirty="0" smtClean="0"/>
          </a:p>
          <a:p>
            <a:r>
              <a:rPr lang="ru-RU" sz="2000" b="1" dirty="0" smtClean="0"/>
              <a:t>	В </a:t>
            </a:r>
            <a:r>
              <a:rPr lang="ru-RU" sz="2000" b="1" dirty="0"/>
              <a:t>те годы этим орденом награждались воины, проявившие в бою доблесть, отвагу и смелость. Орден Святого Георгия имел 4 степени отличия, из которых первая была </a:t>
            </a:r>
            <a:r>
              <a:rPr lang="ru-RU" sz="2000" b="1" dirty="0" smtClean="0"/>
              <a:t>наивысшей.</a:t>
            </a:r>
          </a:p>
          <a:p>
            <a:r>
              <a:rPr lang="ru-RU" sz="2000" b="1" dirty="0" smtClean="0"/>
              <a:t>	Известно</a:t>
            </a:r>
            <a:r>
              <a:rPr lang="ru-RU" sz="2000" b="1" dirty="0"/>
              <a:t>, что кавалерами всех четырех степеней стали 4 человека, среди которых великие русские полководцы М.И. Кутузов и М.Б. Барклай-де-Толли. Екатерина II удостоила и себя этой награды в честь учреждения ордена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2237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85" r="5969"/>
          <a:stretch/>
        </p:blipFill>
        <p:spPr bwMode="auto">
          <a:xfrm>
            <a:off x="3195483" y="1592144"/>
            <a:ext cx="2952328" cy="3594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4095" y="3212976"/>
            <a:ext cx="2841308" cy="3601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258"/>
            <a:ext cx="293180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762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5537" y="570252"/>
            <a:ext cx="5101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9 </a:t>
            </a:r>
            <a:r>
              <a:rPr lang="ru-RU" sz="2400" b="1" dirty="0" smtClean="0">
                <a:solidFill>
                  <a:srgbClr val="FF0000"/>
                </a:solidFill>
              </a:rPr>
              <a:t>ДЕКАБРЯ СТРАНА ЧЕСТВУЕТ: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784" t="3497" r="12856" b="3644"/>
          <a:stretch/>
        </p:blipFill>
        <p:spPr bwMode="auto">
          <a:xfrm>
            <a:off x="273660" y="1484784"/>
            <a:ext cx="1812415" cy="3879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516" t="3816" r="32968" b="2645"/>
          <a:stretch/>
        </p:blipFill>
        <p:spPr bwMode="auto">
          <a:xfrm>
            <a:off x="2537520" y="1406903"/>
            <a:ext cx="1890464" cy="3957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194" t="6557" r="20121" b="6536"/>
          <a:stretch/>
        </p:blipFill>
        <p:spPr bwMode="auto">
          <a:xfrm>
            <a:off x="4676431" y="1283702"/>
            <a:ext cx="2045033" cy="4080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4854" y="1357987"/>
            <a:ext cx="1999145" cy="393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8783" y="5517232"/>
            <a:ext cx="17093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КАВАЛЕРОВ </a:t>
            </a:r>
            <a:endParaRPr lang="ru-RU" b="1" dirty="0" smtClean="0"/>
          </a:p>
          <a:p>
            <a:r>
              <a:rPr lang="ru-RU" b="1" dirty="0" smtClean="0"/>
              <a:t>ОРДЕНА </a:t>
            </a:r>
          </a:p>
          <a:p>
            <a:r>
              <a:rPr lang="ru-RU" b="1" dirty="0" smtClean="0"/>
              <a:t>СВЯТОГО </a:t>
            </a:r>
          </a:p>
          <a:p>
            <a:r>
              <a:rPr lang="ru-RU" b="1" dirty="0" smtClean="0"/>
              <a:t>ГЕОРГИЯ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3982" y="5517232"/>
            <a:ext cx="16942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КАВАЛЕРОВ </a:t>
            </a:r>
            <a:endParaRPr lang="ru-RU" b="1" dirty="0" smtClean="0"/>
          </a:p>
          <a:p>
            <a:r>
              <a:rPr lang="ru-RU" b="1" dirty="0" smtClean="0"/>
              <a:t>ОРДЕНА </a:t>
            </a:r>
          </a:p>
          <a:p>
            <a:r>
              <a:rPr lang="ru-RU" b="1" dirty="0" smtClean="0"/>
              <a:t>СЛАВЫ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6433" y="5517232"/>
            <a:ext cx="18462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ГЕРОЕВ </a:t>
            </a:r>
            <a:endParaRPr lang="ru-RU" b="1" dirty="0" smtClean="0"/>
          </a:p>
          <a:p>
            <a:r>
              <a:rPr lang="ru-RU" b="1" dirty="0" smtClean="0"/>
              <a:t>СОВЕТСКОГО </a:t>
            </a:r>
          </a:p>
          <a:p>
            <a:r>
              <a:rPr lang="ru-RU" b="1" dirty="0" smtClean="0"/>
              <a:t>СОЮЗА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936833" y="5517232"/>
            <a:ext cx="18890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ГЕРОЕВ </a:t>
            </a:r>
            <a:endParaRPr lang="ru-RU" b="1" dirty="0" smtClean="0"/>
          </a:p>
          <a:p>
            <a:r>
              <a:rPr lang="ru-RU" b="1" dirty="0" smtClean="0"/>
              <a:t>РОССИЙСКОЙ </a:t>
            </a:r>
          </a:p>
          <a:p>
            <a:r>
              <a:rPr lang="ru-RU" b="1" dirty="0" smtClean="0"/>
              <a:t>ФЕДЕРАЦИИ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02565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Герои Отечества: прошлое и настоящее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3924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Герои Отечества – наши земляки. Однако не каждый россиянин может быть удостоен чести получить эту престижную на сегодняшний день награду. Наиболее частые «лауреаты» этого праздника – </a:t>
            </a:r>
            <a:r>
              <a:rPr lang="ru-RU" dirty="0" smtClean="0">
                <a:solidFill>
                  <a:srgbClr val="0070C0"/>
                </a:solidFill>
              </a:rPr>
              <a:t>старшие </a:t>
            </a:r>
            <a:r>
              <a:rPr lang="ru-RU" dirty="0">
                <a:solidFill>
                  <a:srgbClr val="0070C0"/>
                </a:solidFill>
              </a:rPr>
              <a:t>и младшие офицеры.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9 </a:t>
            </a:r>
            <a:r>
              <a:rPr lang="ru-RU" dirty="0">
                <a:solidFill>
                  <a:srgbClr val="0070C0"/>
                </a:solidFill>
              </a:rPr>
              <a:t>декабря чествуют Героев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Советского </a:t>
            </a:r>
            <a:r>
              <a:rPr lang="ru-RU" dirty="0">
                <a:solidFill>
                  <a:srgbClr val="0070C0"/>
                </a:solidFill>
              </a:rPr>
              <a:t>Союза, Героев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Российской </a:t>
            </a:r>
            <a:r>
              <a:rPr lang="ru-RU" dirty="0">
                <a:solidFill>
                  <a:srgbClr val="0070C0"/>
                </a:solidFill>
              </a:rPr>
              <a:t>Федерации,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кавалеров </a:t>
            </a:r>
            <a:r>
              <a:rPr lang="ru-RU" dirty="0">
                <a:solidFill>
                  <a:srgbClr val="0070C0"/>
                </a:solidFill>
              </a:rPr>
              <a:t>ордена Святого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Георгия </a:t>
            </a:r>
            <a:r>
              <a:rPr lang="ru-RU" dirty="0">
                <a:solidFill>
                  <a:srgbClr val="0070C0"/>
                </a:solidFill>
              </a:rPr>
              <a:t>и ордена Славы.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3789040"/>
            <a:ext cx="2736304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23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Г.К. Жуков</a:t>
            </a:r>
            <a:endParaRPr lang="ru-RU" b="1" i="1" dirty="0">
              <a:solidFill>
                <a:srgbClr val="C00000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3068960"/>
            <a:ext cx="2331164" cy="3134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1988840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ЖУКОВ ГЕОРГИЙ КОНСТАНТИНОВИЧ (1896-1974) - Четырежды Герой Советского Союза, кавалер двух орденов «Победа», множества других советских и иностранных орденов и медалей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Г.К</a:t>
            </a:r>
            <a:r>
              <a:rPr lang="ru-RU" dirty="0">
                <a:solidFill>
                  <a:srgbClr val="0070C0"/>
                </a:solidFill>
              </a:rPr>
              <a:t>. Жуков остался в истории как один из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главных </a:t>
            </a:r>
            <a:r>
              <a:rPr lang="ru-RU" dirty="0">
                <a:solidFill>
                  <a:srgbClr val="0070C0"/>
                </a:solidFill>
              </a:rPr>
              <a:t>творцов Победы в Великой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Отечественной </a:t>
            </a:r>
            <a:r>
              <a:rPr lang="ru-RU" dirty="0">
                <a:solidFill>
                  <a:srgbClr val="0070C0"/>
                </a:solidFill>
              </a:rPr>
              <a:t>войне.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9513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</a:rPr>
              <a:t>В Великой Отечественной войне героями стали города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В Великой Отечественной войне героями стали не только люди но и города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Ленинград </a:t>
            </a:r>
            <a:r>
              <a:rPr lang="ru-RU" dirty="0">
                <a:solidFill>
                  <a:srgbClr val="0070C0"/>
                </a:solidFill>
              </a:rPr>
              <a:t>(ныне Санкт-Петербург) — с 1 мая </a:t>
            </a:r>
            <a:r>
              <a:rPr lang="ru-RU" dirty="0" smtClean="0">
                <a:solidFill>
                  <a:srgbClr val="0070C0"/>
                </a:solidFill>
              </a:rPr>
              <a:t>1945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Сталинград </a:t>
            </a:r>
            <a:r>
              <a:rPr lang="ru-RU" dirty="0">
                <a:solidFill>
                  <a:srgbClr val="0070C0"/>
                </a:solidFill>
              </a:rPr>
              <a:t>(ныне Волгоград) — с 1 мая </a:t>
            </a:r>
            <a:r>
              <a:rPr lang="ru-RU" dirty="0" smtClean="0">
                <a:solidFill>
                  <a:srgbClr val="0070C0"/>
                </a:solidFill>
              </a:rPr>
              <a:t>1945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Севастополь </a:t>
            </a:r>
            <a:r>
              <a:rPr lang="ru-RU" dirty="0">
                <a:solidFill>
                  <a:srgbClr val="0070C0"/>
                </a:solidFill>
              </a:rPr>
              <a:t>— с 1 мая </a:t>
            </a:r>
            <a:r>
              <a:rPr lang="ru-RU" dirty="0" smtClean="0">
                <a:solidFill>
                  <a:srgbClr val="0070C0"/>
                </a:solidFill>
              </a:rPr>
              <a:t>1945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Одесса </a:t>
            </a:r>
            <a:r>
              <a:rPr lang="ru-RU" dirty="0">
                <a:solidFill>
                  <a:srgbClr val="0070C0"/>
                </a:solidFill>
              </a:rPr>
              <a:t>— с 1 мая 1945Киев — с 8 мая </a:t>
            </a:r>
            <a:r>
              <a:rPr lang="ru-RU" dirty="0" smtClean="0">
                <a:solidFill>
                  <a:srgbClr val="0070C0"/>
                </a:solidFill>
              </a:rPr>
              <a:t>1965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Москва </a:t>
            </a:r>
            <a:r>
              <a:rPr lang="ru-RU" dirty="0">
                <a:solidFill>
                  <a:srgbClr val="0070C0"/>
                </a:solidFill>
              </a:rPr>
              <a:t>— с 8 мая </a:t>
            </a:r>
            <a:r>
              <a:rPr lang="ru-RU" dirty="0" smtClean="0">
                <a:solidFill>
                  <a:srgbClr val="0070C0"/>
                </a:solidFill>
              </a:rPr>
              <a:t>1965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Брестская </a:t>
            </a:r>
            <a:r>
              <a:rPr lang="ru-RU" dirty="0">
                <a:solidFill>
                  <a:srgbClr val="0070C0"/>
                </a:solidFill>
              </a:rPr>
              <a:t>крепость (Крепость-Герой) — с 8 мая </a:t>
            </a:r>
            <a:r>
              <a:rPr lang="ru-RU" dirty="0" smtClean="0">
                <a:solidFill>
                  <a:srgbClr val="0070C0"/>
                </a:solidFill>
              </a:rPr>
              <a:t>1965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Новороссийск </a:t>
            </a:r>
            <a:r>
              <a:rPr lang="ru-RU" dirty="0">
                <a:solidFill>
                  <a:srgbClr val="0070C0"/>
                </a:solidFill>
              </a:rPr>
              <a:t>— с 14 сентября </a:t>
            </a:r>
            <a:r>
              <a:rPr lang="ru-RU" dirty="0" smtClean="0">
                <a:solidFill>
                  <a:srgbClr val="0070C0"/>
                </a:solidFill>
              </a:rPr>
              <a:t>1973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Керчь </a:t>
            </a:r>
            <a:r>
              <a:rPr lang="ru-RU" dirty="0">
                <a:solidFill>
                  <a:srgbClr val="0070C0"/>
                </a:solidFill>
              </a:rPr>
              <a:t>— с 14 сентября </a:t>
            </a:r>
            <a:r>
              <a:rPr lang="ru-RU" dirty="0" smtClean="0">
                <a:solidFill>
                  <a:srgbClr val="0070C0"/>
                </a:solidFill>
              </a:rPr>
              <a:t>1973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Минск </a:t>
            </a:r>
            <a:r>
              <a:rPr lang="ru-RU" dirty="0">
                <a:solidFill>
                  <a:srgbClr val="0070C0"/>
                </a:solidFill>
              </a:rPr>
              <a:t>— с 26 июня 1974Тула — с 7 декабря </a:t>
            </a:r>
            <a:r>
              <a:rPr lang="ru-RU" dirty="0" smtClean="0">
                <a:solidFill>
                  <a:srgbClr val="0070C0"/>
                </a:solidFill>
              </a:rPr>
              <a:t>1976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Мурманск </a:t>
            </a:r>
            <a:r>
              <a:rPr lang="ru-RU" dirty="0">
                <a:solidFill>
                  <a:srgbClr val="0070C0"/>
                </a:solidFill>
              </a:rPr>
              <a:t>— с 6 мая </a:t>
            </a:r>
            <a:r>
              <a:rPr lang="ru-RU" dirty="0" smtClean="0">
                <a:solidFill>
                  <a:srgbClr val="0070C0"/>
                </a:solidFill>
              </a:rPr>
              <a:t>1985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Смоленск </a:t>
            </a:r>
            <a:r>
              <a:rPr lang="ru-RU" dirty="0">
                <a:solidFill>
                  <a:srgbClr val="0070C0"/>
                </a:solidFill>
              </a:rPr>
              <a:t>— с 6 мая 1985</a:t>
            </a:r>
          </a:p>
        </p:txBody>
      </p:sp>
    </p:spTree>
    <p:extLst>
      <p:ext uri="{BB962C8B-B14F-4D97-AF65-F5344CB8AC3E}">
        <p14:creationId xmlns="" xmlns:p14="http://schemas.microsoft.com/office/powerpoint/2010/main" val="21516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Герои нашего времени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err="1">
                <a:solidFill>
                  <a:srgbClr val="0070C0"/>
                </a:solidFill>
              </a:rPr>
              <a:t>Геро́й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Росси́йской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Федера́ции</a:t>
            </a:r>
            <a:r>
              <a:rPr lang="ru-RU" dirty="0">
                <a:solidFill>
                  <a:srgbClr val="0070C0"/>
                </a:solidFill>
              </a:rPr>
              <a:t> — государственная награда Российской Федерации — высшее звание, присваиваемое за заслуги перед государством и народом, связанные с совершением геройского подвига.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Герою Российской Федерации вручается знак особого отличия — медаль «Золотая Звезда».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Звание было учреждено  20 марта 1992 года и введено в действие в тот же день согласно постановлению Верховного Совета Российской Федерации. Звание Героя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Российской </a:t>
            </a:r>
            <a:r>
              <a:rPr lang="ru-RU" dirty="0">
                <a:solidFill>
                  <a:srgbClr val="0070C0"/>
                </a:solidFill>
              </a:rPr>
              <a:t>Федерации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присваивается</a:t>
            </a:r>
            <a:r>
              <a:rPr lang="ru-RU" dirty="0">
                <a:solidFill>
                  <a:srgbClr val="0070C0"/>
                </a:solidFill>
              </a:rPr>
              <a:t> 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Президентом </a:t>
            </a:r>
            <a:r>
              <a:rPr lang="ru-RU" dirty="0">
                <a:solidFill>
                  <a:srgbClr val="0070C0"/>
                </a:solidFill>
              </a:rPr>
              <a:t>Российской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Федерации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smtClean="0">
                <a:solidFill>
                  <a:srgbClr val="0070C0"/>
                </a:solidFill>
              </a:rPr>
              <a:t>единожды.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1156456" cy="215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64407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146</TotalTime>
  <Words>285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Слайд 1</vt:lpstr>
      <vt:lpstr>Кто такие герои?</vt:lpstr>
      <vt:lpstr>Слайд 3</vt:lpstr>
      <vt:lpstr>Слайд 4</vt:lpstr>
      <vt:lpstr>Слайд 5</vt:lpstr>
      <vt:lpstr>Герои Отечества: прошлое и настоящее</vt:lpstr>
      <vt:lpstr>Г.К. Жуков</vt:lpstr>
      <vt:lpstr>В Великой Отечественной войне героями стали города</vt:lpstr>
      <vt:lpstr>Герои нашего времени</vt:lpstr>
      <vt:lpstr>Слайд 10</vt:lpstr>
      <vt:lpstr>Слайд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Героев Отечества</dc:title>
  <dc:creator>днс</dc:creator>
  <cp:lastModifiedBy>Чувашковская ООШ</cp:lastModifiedBy>
  <cp:revision>32</cp:revision>
  <dcterms:created xsi:type="dcterms:W3CDTF">2015-12-07T18:11:48Z</dcterms:created>
  <dcterms:modified xsi:type="dcterms:W3CDTF">2017-12-11T08:01:27Z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652204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